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4608512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_sans"/>
              </a:rPr>
              <a:t>"Детство без обид и жестокости"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_sans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60648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Областной  конкурса </a:t>
            </a:r>
            <a:r>
              <a:rPr lang="ru-RU" sz="1400" b="1" dirty="0" smtClean="0"/>
              <a:t>«</a:t>
            </a:r>
            <a:r>
              <a:rPr lang="ru-RU" sz="1400" b="1" dirty="0"/>
              <a:t>Я в мире прав и обязанностей»</a:t>
            </a:r>
            <a:br>
              <a:rPr lang="ru-RU" sz="1400" b="1" dirty="0"/>
            </a:br>
            <a:r>
              <a:rPr lang="ru-RU" sz="1400" b="1" dirty="0"/>
              <a:t>Номинация: </a:t>
            </a:r>
            <a:r>
              <a:rPr lang="ru-RU" sz="1400" b="1" dirty="0" smtClean="0"/>
              <a:t>ПРЕЗЕНТАЦИЯ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9209"/>
            <a:ext cx="8229600" cy="139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b="1" dirty="0"/>
              <a:t>Подготовила</a:t>
            </a:r>
            <a:r>
              <a:rPr lang="ru-RU" sz="1200" b="1" dirty="0" smtClean="0"/>
              <a:t>:</a:t>
            </a:r>
          </a:p>
          <a:p>
            <a:pPr algn="r"/>
            <a:r>
              <a:rPr lang="ru-RU" sz="1200" b="1" dirty="0" smtClean="0"/>
              <a:t>Абрамова Галина Григорьевна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воспитатель МБДОУ «Россиянка» «ЦРР» </a:t>
            </a:r>
            <a:br>
              <a:rPr lang="ru-RU" sz="1200" b="1" dirty="0"/>
            </a:br>
            <a:r>
              <a:rPr lang="ru-RU" sz="1200" b="1" dirty="0"/>
              <a:t>г. Калуги НСП «Вишенка</a:t>
            </a:r>
            <a:endParaRPr lang="ru-RU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06" y="1844824"/>
            <a:ext cx="3997655" cy="3013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5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840" y="1844824"/>
            <a:ext cx="6851104" cy="41373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4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Жестокое обращение с детьми </a:t>
            </a:r>
            <a:r>
              <a:rPr lang="ru-RU" sz="2600" b="1" dirty="0"/>
              <a:t>— действия (или бездействие) </a:t>
            </a:r>
            <a:r>
              <a:rPr lang="ru-RU" sz="2600" b="1" dirty="0" smtClean="0"/>
              <a:t>родителей, воспитателей </a:t>
            </a:r>
            <a:r>
              <a:rPr lang="ru-RU" sz="2600" b="1" dirty="0"/>
              <a:t>и других лиц, наносящее ущерб физическому или </a:t>
            </a:r>
            <a:r>
              <a:rPr lang="ru-RU" sz="2600" b="1" dirty="0" smtClean="0"/>
              <a:t>психическому здоровью </a:t>
            </a:r>
            <a:r>
              <a:rPr lang="ru-RU" sz="2600" b="1" dirty="0"/>
              <a:t>ребенка”.</a:t>
            </a:r>
          </a:p>
          <a:p>
            <a:pPr marL="0" indent="0" algn="just">
              <a:buNone/>
            </a:pPr>
            <a:r>
              <a:rPr lang="ru-RU" sz="2600" b="1" dirty="0"/>
              <a:t>Жестокое обращение не сводится только к избиению. Не менее </a:t>
            </a:r>
            <a:r>
              <a:rPr lang="ru-RU" sz="2600" b="1" dirty="0" smtClean="0"/>
              <a:t>травмирующими могут </a:t>
            </a:r>
            <a:r>
              <a:rPr lang="ru-RU" sz="2600" b="1" dirty="0"/>
              <a:t>быть насмешки, оскорбления, необоснованная критика, недостаток </a:t>
            </a:r>
            <a:r>
              <a:rPr lang="ru-RU" sz="2600" b="1" dirty="0" smtClean="0"/>
              <a:t>внимания, ласки</a:t>
            </a:r>
            <a:r>
              <a:rPr lang="ru-RU" sz="2600" b="1" dirty="0"/>
              <a:t>, тепла, не обеспечение базовых потребностей ребенка в пище, одежде, </a:t>
            </a:r>
            <a:r>
              <a:rPr lang="ru-RU" sz="2600" b="1" dirty="0" smtClean="0"/>
              <a:t>сне, гигиеническом </a:t>
            </a:r>
            <a:r>
              <a:rPr lang="ru-RU" sz="2600" b="1" dirty="0"/>
              <a:t>уходе.</a:t>
            </a:r>
          </a:p>
          <a:p>
            <a:pPr marL="0" indent="0" algn="just">
              <a:buNone/>
            </a:pPr>
            <a:r>
              <a:rPr lang="ru-RU" sz="2600" b="1" dirty="0"/>
              <a:t>Статьей 19 Конвенции о правах ребенка установлена необходимость защиты </a:t>
            </a:r>
            <a:r>
              <a:rPr lang="ru-RU" sz="2600" b="1" dirty="0" smtClean="0"/>
              <a:t>прав ребенка </a:t>
            </a:r>
            <a:r>
              <a:rPr lang="ru-RU" sz="2600" b="1" dirty="0"/>
              <a:t>от всех форм физического или психического насилия, оскорбления </a:t>
            </a:r>
            <a:r>
              <a:rPr lang="ru-RU" sz="2600" b="1" dirty="0" smtClean="0"/>
              <a:t>или злоупотребления</a:t>
            </a:r>
            <a:r>
              <a:rPr lang="ru-RU" sz="2600" b="1" dirty="0"/>
              <a:t>, отсутствия заботы или небрежного обращения, </a:t>
            </a:r>
            <a:r>
              <a:rPr lang="ru-RU" sz="2600" b="1" dirty="0" smtClean="0"/>
              <a:t>грубого обращения </a:t>
            </a:r>
            <a:r>
              <a:rPr lang="ru-RU" sz="2600" b="1" dirty="0"/>
              <a:t>или эксплуатации.</a:t>
            </a:r>
            <a:r>
              <a:rPr lang="ru-RU" b="1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04664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Gabriola" panose="04040605051002020D02" pitchFamily="82" charset="0"/>
              </a:rPr>
              <a:t>Дети – наше будущее.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Если мы не хотим иметь жестокое будущее,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мы обязаны противостоять жестокости и насилию в настоящем.</a:t>
            </a:r>
            <a:br>
              <a:rPr lang="ru-RU" b="1" dirty="0">
                <a:latin typeface="Gabriola" panose="04040605051002020D02" pitchFamily="82" charset="0"/>
              </a:rPr>
            </a:br>
            <a:r>
              <a:rPr lang="ru-RU" b="1" dirty="0">
                <a:latin typeface="Gabriola" panose="04040605051002020D02" pitchFamily="82" charset="0"/>
              </a:rPr>
              <a:t>Т</a:t>
            </a:r>
            <a:r>
              <a:rPr lang="ru-RU" b="1" dirty="0" smtClean="0">
                <a:latin typeface="Gabriola" panose="04040605051002020D02" pitchFamily="82" charset="0"/>
              </a:rPr>
              <a:t>. Голикова</a:t>
            </a:r>
            <a:endParaRPr lang="ru-RU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8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5759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B0F0"/>
                </a:solidFill>
              </a:rPr>
              <a:t>                            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Виды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насилия, от которого может пострадать ребенок:</a:t>
            </a: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Эмоциональное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 </a:t>
            </a:r>
            <a:r>
              <a:rPr lang="ru-RU" sz="1400" b="1" dirty="0"/>
              <a:t>- длительная неадекватная реакция </a:t>
            </a:r>
            <a:r>
              <a:rPr lang="ru-RU" sz="1400" b="1" dirty="0" smtClean="0"/>
              <a:t>взрослых в </a:t>
            </a:r>
            <a:r>
              <a:rPr lang="ru-RU" sz="1400" b="1" dirty="0"/>
              <a:t>ответ </a:t>
            </a:r>
            <a:r>
              <a:rPr lang="ru-RU" sz="1400" b="1" dirty="0" smtClean="0"/>
              <a:t>на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                             экспрессивное </a:t>
            </a:r>
            <a:r>
              <a:rPr lang="ru-RU" sz="1400" b="1" dirty="0"/>
              <a:t>поведение ребёнка.</a:t>
            </a: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Психологическое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 </a:t>
            </a:r>
            <a:r>
              <a:rPr lang="ru-RU" sz="1400" b="1" dirty="0"/>
              <a:t>- длительное неадекватное поведение </a:t>
            </a:r>
            <a:r>
              <a:rPr lang="ru-RU" sz="1400" b="1" dirty="0" smtClean="0"/>
              <a:t>  взрослых   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 подавляющее </a:t>
            </a:r>
            <a:r>
              <a:rPr lang="ru-RU" sz="1400" b="1" dirty="0"/>
              <a:t>личность ребёнка, его творческий </a:t>
            </a:r>
            <a:r>
              <a:rPr lang="ru-RU" sz="1400" b="1" dirty="0" smtClean="0"/>
              <a:t>и интеллектуальный   </a:t>
            </a:r>
          </a:p>
          <a:p>
            <a:pPr marL="0" indent="0">
              <a:buNone/>
            </a:pPr>
            <a:r>
              <a:rPr lang="ru-RU" sz="1400" b="1" dirty="0" smtClean="0"/>
              <a:t>                                     </a:t>
            </a:r>
            <a:r>
              <a:rPr lang="ru-RU" sz="1400" b="1" dirty="0"/>
              <a:t>потенциал.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B0F0"/>
                </a:solidFill>
              </a:rPr>
              <a:t>                              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Примеры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эмоционального и психологического насилия: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запугивание ребенка </a:t>
            </a:r>
            <a:r>
              <a:rPr lang="ru-RU" sz="1400" b="1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ru-RU" sz="1400" b="1" dirty="0" smtClean="0"/>
              <a:t>ему </a:t>
            </a:r>
            <a:r>
              <a:rPr lang="ru-RU" sz="1400" b="1" dirty="0"/>
              <a:t>внушают страх с помощью действий, жестов, взглядов;</a:t>
            </a:r>
          </a:p>
          <a:p>
            <a:r>
              <a:rPr lang="ru-RU" sz="1400" b="1" dirty="0" smtClean="0"/>
              <a:t>используют </a:t>
            </a:r>
            <a:r>
              <a:rPr lang="ru-RU" sz="1400" b="1" dirty="0"/>
              <a:t>для запугивания свой рост, возраст;</a:t>
            </a:r>
          </a:p>
          <a:p>
            <a:r>
              <a:rPr lang="ru-RU" sz="1400" b="1" dirty="0" smtClean="0"/>
              <a:t>на </a:t>
            </a:r>
            <a:r>
              <a:rPr lang="ru-RU" sz="1400" b="1" dirty="0"/>
              <a:t>него кричат, угрожают насилием по отношению к другим (родителям ребенка,</a:t>
            </a:r>
          </a:p>
          <a:p>
            <a:r>
              <a:rPr lang="ru-RU" sz="1400" b="1" dirty="0"/>
              <a:t>друзьям, животным).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использование силы общественных институтов –</a:t>
            </a:r>
          </a:p>
          <a:p>
            <a:r>
              <a:rPr lang="ru-RU" sz="1400" b="1" dirty="0" smtClean="0"/>
              <a:t>религиозной </a:t>
            </a:r>
            <a:r>
              <a:rPr lang="ru-RU" sz="1400" b="1" dirty="0"/>
              <a:t>организации, суда, полиции, школы, спецшколы для детей, </a:t>
            </a:r>
            <a:r>
              <a:rPr lang="ru-RU" sz="1400" b="1" dirty="0" smtClean="0"/>
              <a:t>приюта, родственников</a:t>
            </a:r>
            <a:r>
              <a:rPr lang="ru-RU" sz="1400" b="1" dirty="0"/>
              <a:t>, психиатрической больницы и так далее.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</a:rPr>
              <a:t>использование изоляции –</a:t>
            </a:r>
          </a:p>
          <a:p>
            <a:r>
              <a:rPr lang="ru-RU" sz="1400" b="1" dirty="0" smtClean="0"/>
              <a:t>контролируют </a:t>
            </a:r>
            <a:r>
              <a:rPr lang="ru-RU" sz="1400" b="1" dirty="0"/>
              <a:t>его доступ к общению со сверстниками, взрослыми,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братьями и сестрами</a:t>
            </a:r>
            <a:r>
              <a:rPr lang="ru-RU" sz="1400" b="1" dirty="0"/>
              <a:t>, родителями, бабушкой и дедушкой.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Над </a:t>
            </a:r>
            <a:r>
              <a:rPr lang="ru-RU" sz="1400" b="1" dirty="0">
                <a:solidFill>
                  <a:srgbClr val="FF0000"/>
                </a:solidFill>
              </a:rPr>
              <a:t>ребенком также совершают эмоциональное насилие, если:</a:t>
            </a:r>
          </a:p>
          <a:p>
            <a:r>
              <a:rPr lang="ru-RU" sz="1400" b="1" dirty="0" smtClean="0"/>
              <a:t>унижают </a:t>
            </a:r>
            <a:r>
              <a:rPr lang="ru-RU" sz="1400" b="1" dirty="0"/>
              <a:t>его </a:t>
            </a:r>
            <a:r>
              <a:rPr lang="ru-RU" sz="1400" b="1" dirty="0" smtClean="0"/>
              <a:t>достоинство; используют </a:t>
            </a:r>
            <a:r>
              <a:rPr lang="ru-RU" sz="1400" b="1" dirty="0"/>
              <a:t>обидные прозвища;</a:t>
            </a:r>
          </a:p>
          <a:p>
            <a:r>
              <a:rPr lang="ru-RU" sz="1400" b="1" dirty="0" smtClean="0"/>
              <a:t>при </a:t>
            </a:r>
            <a:r>
              <a:rPr lang="ru-RU" sz="1400" b="1" dirty="0"/>
              <a:t>общении с ребенком проявляют непоследовательность;</a:t>
            </a:r>
          </a:p>
          <a:p>
            <a:r>
              <a:rPr lang="ru-RU" sz="1400" b="1" dirty="0" smtClean="0"/>
              <a:t>ребенка </a:t>
            </a:r>
            <a:r>
              <a:rPr lang="ru-RU" sz="1400" b="1" dirty="0"/>
              <a:t>стыдят;</a:t>
            </a:r>
          </a:p>
          <a:p>
            <a:r>
              <a:rPr lang="ru-RU" sz="1400" b="1" dirty="0" smtClean="0"/>
              <a:t>используют </a:t>
            </a:r>
            <a:r>
              <a:rPr lang="ru-RU" sz="1400" b="1" dirty="0"/>
              <a:t>ребенка в качестве передатчика информации другому </a:t>
            </a:r>
            <a:r>
              <a:rPr lang="ru-RU" sz="1400" b="1" dirty="0" smtClean="0"/>
              <a:t>родителю (взрослому</a:t>
            </a:r>
            <a:r>
              <a:rPr lang="ru-RU" sz="1400" dirty="0"/>
              <a:t>). </a:t>
            </a:r>
          </a:p>
        </p:txBody>
      </p:sp>
      <p:pic>
        <p:nvPicPr>
          <p:cNvPr id="2050" name="Picture 2" descr="https://psyfiles.ru/wp-content/uploads/8/2/2/8224955e6ad5b079f2e92f5f342f9bc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04664"/>
            <a:ext cx="6779096" cy="18287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насилие </a:t>
            </a:r>
            <a:r>
              <a:rPr lang="ru-RU" b="1" dirty="0"/>
              <a:t>- неслучайное причинение вреда здоровью ребенка путем применения физической силы с нанесением значимых для здоровья повреждений, лицами, осуществляющими опеку или уход, или родителями.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072831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Физическое насилие не учит детей внутреннему контролю и решению проблем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96161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Никогда не шлепайте ребенка. Ребенок, которого шлепают, никогда не научится управлять своим поведением. Шлепки могут только утвердить, но не изменить поведение ребенка. Такие дети обычно руководствуются принципом: «Я не должен ничего делать, иначе меня накажут», вместо «Я не должен делать плохие вещи, потому, что они плохие». </a:t>
            </a:r>
            <a:endParaRPr lang="ru-RU" b="1" dirty="0" smtClean="0"/>
          </a:p>
          <a:p>
            <a:r>
              <a:rPr lang="ru-RU" b="1" dirty="0" smtClean="0"/>
              <a:t>Учите </a:t>
            </a:r>
            <a:r>
              <a:rPr lang="ru-RU" b="1" dirty="0"/>
              <a:t>своих детей, как вы хотите, чтобы они </a:t>
            </a:r>
            <a:endParaRPr lang="ru-RU" b="1" dirty="0" smtClean="0"/>
          </a:p>
          <a:p>
            <a:r>
              <a:rPr lang="ru-RU" b="1" dirty="0" smtClean="0"/>
              <a:t>себя </a:t>
            </a:r>
            <a:r>
              <a:rPr lang="ru-RU" b="1" dirty="0"/>
              <a:t>вели. </a:t>
            </a:r>
            <a:endParaRPr lang="ru-RU" b="1" dirty="0" smtClean="0"/>
          </a:p>
          <a:p>
            <a:r>
              <a:rPr lang="ru-RU" b="1" dirty="0" smtClean="0"/>
              <a:t>Поддерживайте </a:t>
            </a:r>
            <a:r>
              <a:rPr lang="ru-RU" b="1" dirty="0"/>
              <a:t>его, когда он делает свой </a:t>
            </a:r>
            <a:endParaRPr lang="ru-RU" b="1" dirty="0" smtClean="0"/>
          </a:p>
          <a:p>
            <a:r>
              <a:rPr lang="ru-RU" b="1" dirty="0" smtClean="0"/>
              <a:t>Собственный  </a:t>
            </a:r>
            <a:r>
              <a:rPr lang="ru-RU" b="1" dirty="0"/>
              <a:t>правильный выбор.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27322"/>
            <a:ext cx="2880320" cy="2161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48680"/>
            <a:ext cx="699512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Физическое насилие в любом виде пугает.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</a:t>
            </a:r>
            <a:r>
              <a:rPr lang="ru-RU" sz="1800" b="1" dirty="0" smtClean="0"/>
              <a:t>Шлепая </a:t>
            </a:r>
            <a:r>
              <a:rPr lang="ru-RU" sz="1800" b="1" dirty="0"/>
              <a:t>ребенка, Вы учите его бояться Вас. Проявляя при детях худшие черты своего характера, вы показываете им плохой пример. Наказания вынуждают ребенка опасаться потерять родительскую любовь. Он чувствует себя отверженным и начинает ревновать к брату или сестре, другому родителю. Если Вы шлепаете ребенка под горячую руку, это означает, что Вы хуже владеете собой, нежели требуете от ребенка.</a:t>
            </a:r>
          </a:p>
          <a:p>
            <a:pPr marL="0" indent="0">
              <a:buNone/>
            </a:pPr>
            <a:r>
              <a:rPr lang="ru-RU" sz="1800" b="1" dirty="0"/>
              <a:t>Контролируйте себя. </a:t>
            </a:r>
            <a:r>
              <a:rPr lang="ru-RU" sz="1800" b="1" dirty="0" smtClean="0"/>
              <a:t>Никто </a:t>
            </a:r>
            <a:r>
              <a:rPr lang="ru-RU" sz="1800" b="1" dirty="0"/>
              <a:t>не поможет ребенку, лучше, </a:t>
            </a:r>
            <a:r>
              <a:rPr lang="ru-RU" sz="1800" b="1" dirty="0" smtClean="0"/>
              <a:t>чем </a:t>
            </a:r>
            <a:r>
              <a:rPr lang="ru-RU" sz="1800" b="1" dirty="0"/>
              <a:t>взрослый, остающийся </a:t>
            </a:r>
            <a:r>
              <a:rPr lang="ru-RU" sz="1800" b="1" dirty="0"/>
              <a:t> </a:t>
            </a:r>
            <a:r>
              <a:rPr lang="ru-RU" sz="1800" b="1" dirty="0" smtClean="0"/>
              <a:t>спокойным</a:t>
            </a:r>
            <a:r>
              <a:rPr lang="ru-RU" sz="1800" b="1" dirty="0"/>
              <a:t>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Помните</a:t>
            </a:r>
            <a:r>
              <a:rPr lang="ru-RU" sz="1800" b="1" dirty="0"/>
              <a:t>, что вы - взрослый человек.</a:t>
            </a:r>
          </a:p>
          <a:p>
            <a:pPr marL="0" indent="0">
              <a:buNone/>
            </a:pP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254003" cy="2165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9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48680"/>
            <a:ext cx="685110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Никогда не бейте ребенка, чтобы прекратить то или иное его нежелательное поведение «на людях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97839"/>
            <a:ext cx="85689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1600" b="1" dirty="0"/>
              <a:t>К сожалению, многие мамы и папы стесняются того, что ребенок время от времени выходит у них из-под контроля и это видят другие люди </a:t>
            </a:r>
            <a:r>
              <a:rPr lang="ru-RU" sz="1600" b="1" dirty="0" smtClean="0"/>
              <a:t>(а иногда и комментируют). </a:t>
            </a:r>
            <a:r>
              <a:rPr lang="ru-RU" sz="1600" b="1" dirty="0"/>
              <a:t>И предпочитают прекратить это поведение с помощью насилия. Поймите, </a:t>
            </a:r>
            <a:r>
              <a:rPr lang="ru-RU" sz="1600" b="1" dirty="0" smtClean="0"/>
              <a:t>ребенку </a:t>
            </a:r>
            <a:r>
              <a:rPr lang="ru-RU" sz="1600" b="1" dirty="0"/>
              <a:t>в сто раз тяжелее пережить насилие, совершенное на виду у других (а что еще хуже - с одобрения чужих людей). В</a:t>
            </a:r>
            <a:r>
              <a:rPr lang="ru-RU" sz="1600" b="1" dirty="0" smtClean="0"/>
              <a:t>ы</a:t>
            </a:r>
            <a:r>
              <a:rPr lang="ru-RU" sz="1600" b="1" dirty="0"/>
              <a:t>, таким образом, даете понять ребенку, что его эмоции и его мнение ничего не значат для вас. Запомните– ребенок не может и не должен быть «удобен» окружающим, это не игрушка, которую можно в нужный момент положить в ящик или выключить.</a:t>
            </a:r>
          </a:p>
          <a:p>
            <a:endParaRPr lang="ru-RU" sz="1600" b="1" dirty="0"/>
          </a:p>
          <a:p>
            <a:pPr algn="just"/>
            <a:r>
              <a:rPr lang="ru-RU" sz="1600" b="1" dirty="0"/>
              <a:t>Постарайтесь подстроиться под ребенка, зная его </a:t>
            </a:r>
            <a:r>
              <a:rPr lang="ru-RU" sz="1600" b="1" dirty="0" smtClean="0"/>
              <a:t> </a:t>
            </a:r>
          </a:p>
          <a:p>
            <a:pPr algn="just"/>
            <a:r>
              <a:rPr lang="ru-RU" sz="1600" b="1" dirty="0" smtClean="0"/>
              <a:t>пристрастия </a:t>
            </a:r>
            <a:r>
              <a:rPr lang="ru-RU" sz="1600" b="1" dirty="0"/>
              <a:t>и заранее подумав, в каких случаях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возможны </a:t>
            </a:r>
            <a:r>
              <a:rPr lang="ru-RU" sz="1600" b="1" dirty="0"/>
              <a:t>конфликты. Даже если возникла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непредвиденная </a:t>
            </a:r>
            <a:r>
              <a:rPr lang="ru-RU" sz="1600" b="1" dirty="0"/>
              <a:t>ситуация, в</a:t>
            </a:r>
            <a:r>
              <a:rPr lang="ru-RU" sz="1600" b="1" dirty="0" smtClean="0"/>
              <a:t>озьмите ребенка </a:t>
            </a:r>
            <a:r>
              <a:rPr lang="ru-RU" sz="1600" b="1" dirty="0"/>
              <a:t>за руку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и </a:t>
            </a:r>
            <a:r>
              <a:rPr lang="ru-RU" sz="1600" b="1" dirty="0"/>
              <a:t>идите домой, или отойдите в сторону, сядьте на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лавочку </a:t>
            </a:r>
            <a:r>
              <a:rPr lang="ru-RU" sz="1600" b="1" dirty="0"/>
              <a:t>и подождите, пока он успокоится</a:t>
            </a:r>
            <a:r>
              <a:rPr lang="ru-RU" sz="1600" b="1" dirty="0" smtClean="0"/>
              <a:t>. </a:t>
            </a:r>
            <a:endParaRPr lang="ru-R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338604" cy="232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48680"/>
            <a:ext cx="685110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Физическое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насилие способствует формированию у ребенка желания отомстить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endParaRPr lang="ru-RU" sz="18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ysClr val="windowText" lastClr="000000"/>
                </a:solidFill>
              </a:rPr>
              <a:t> </a:t>
            </a:r>
            <a:r>
              <a:rPr lang="ru-RU" sz="1800" dirty="0" smtClean="0">
                <a:solidFill>
                  <a:sysClr val="windowText" lastClr="000000"/>
                </a:solidFill>
              </a:rPr>
              <a:t>                       </a:t>
            </a:r>
            <a:endParaRPr lang="ru-RU" sz="1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268760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Если вы сами в детстве подвергались физическим наказаниям со стороны родителей, вспомните чувства, которые вы испытывали к своим обидчикам, наверняка это было враждебное чувство. Помните – как только в ребенке объединятся два чувства: любовь и ненависть,- как сразу у него возникнет внутренний конфликт.</a:t>
            </a:r>
          </a:p>
          <a:p>
            <a:r>
              <a:rPr lang="ru-RU" b="1" dirty="0"/>
              <a:t>Воспитывайте своих детей с помощью слов, речи.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986850" cy="1782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140968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Помните! Ребенок, подвергающийся физическому наказанию со стороны родителей, будет вытеснять гнев на других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виде: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79029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Насмешек над более слабыми и беззащитными.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Драк.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Унижения девочек, символизирующих мать.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Плохого отношения к воспитателю или учителю.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Выбора видео и игр, дающих возможность </a:t>
            </a:r>
            <a:r>
              <a:rPr lang="ru-RU" b="1" dirty="0" smtClean="0"/>
              <a:t>заново испытать </a:t>
            </a:r>
            <a:r>
              <a:rPr lang="ru-RU" b="1" dirty="0"/>
              <a:t>вытесненные чувства ярости и гнева.</a:t>
            </a:r>
          </a:p>
        </p:txBody>
      </p:sp>
    </p:spTree>
    <p:extLst>
      <p:ext uri="{BB962C8B-B14F-4D97-AF65-F5344CB8AC3E}">
        <p14:creationId xmlns:p14="http://schemas.microsoft.com/office/powerpoint/2010/main" val="147782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696744" cy="1944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Психологические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приёмы воспитания ребёнка и установления с ним доверительных отношений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endParaRPr lang="ru-RU" sz="1800" dirty="0" smtClean="0"/>
          </a:p>
          <a:p>
            <a:pPr marL="285750" indent="-285750"/>
            <a:r>
              <a:rPr lang="ru-RU" sz="1600" dirty="0"/>
              <a:t> </a:t>
            </a:r>
            <a:r>
              <a:rPr lang="ru-RU" sz="1600" b="1" dirty="0" smtClean="0"/>
              <a:t>каждый </a:t>
            </a:r>
            <a:r>
              <a:rPr lang="ru-RU" sz="1600" b="1" dirty="0"/>
              <a:t>день начинайте и заканчивайте улыбкой;</a:t>
            </a:r>
          </a:p>
          <a:p>
            <a:pPr marL="285750" indent="-285750"/>
            <a:r>
              <a:rPr lang="ru-RU" sz="1600" b="1" dirty="0"/>
              <a:t>давайте ребёнку возможность самому выбирать одежду, еду, книги, развлечения, друзей;</a:t>
            </a:r>
          </a:p>
          <a:p>
            <a:pPr marL="285750" indent="-285750"/>
            <a:r>
              <a:rPr lang="ru-RU" sz="1600" b="1" dirty="0"/>
              <a:t>не принуждайте его, а постарайтесь объяснить, почему нужно сделать так, а не иначе;</a:t>
            </a:r>
          </a:p>
          <a:p>
            <a:pPr marL="0" indent="0">
              <a:buNone/>
            </a:pPr>
            <a:r>
              <a:rPr lang="ru-RU" sz="1500" dirty="0" smtClean="0"/>
              <a:t>               </a:t>
            </a: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425" y="206084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уважайте </a:t>
            </a:r>
            <a:r>
              <a:rPr lang="ru-RU" sz="1400" b="1" dirty="0"/>
              <a:t>ребёнка (прежде чем посмотреть его </a:t>
            </a:r>
            <a:r>
              <a:rPr lang="ru-RU" sz="1400" b="1" dirty="0" smtClean="0"/>
              <a:t>рисунок, </a:t>
            </a:r>
            <a:r>
              <a:rPr lang="ru-RU" sz="1400" b="1" dirty="0"/>
              <a:t>взять его вещь, поинтересуйтесь, не будет ли ребёнок «против»);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не применяйте при общении с ребёнком оскорбительных слов (лентяй, трус, идиот и т.д.)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не давайте категоричных оценок (ты неисправим, ненормальный и т.д.);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помните, что не одобрять можно только поступки, а не самого ребёнка (не «ты плохой», а «ты сделал плохо</a:t>
            </a:r>
            <a:r>
              <a:rPr lang="ru-RU" sz="1400" b="1" dirty="0" smtClean="0"/>
              <a:t>»);</a:t>
            </a:r>
            <a:endParaRPr lang="ru-RU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почаще советуйтесь с ребёнком, спрашивайте его мнение («А как ты думаешь?», «А как бы ты поступил?»);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предоставьте ему возможность быть разным (послушным, шаловливым, </a:t>
            </a:r>
            <a:r>
              <a:rPr lang="ru-RU" sz="1400" b="1" dirty="0" smtClean="0"/>
              <a:t> </a:t>
            </a:r>
            <a:r>
              <a:rPr lang="ru-RU" sz="1400" b="1" dirty="0"/>
              <a:t>таким, какой он есть);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после наказания проступок, за который вы наказали ребёнка, нужно забыть;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нельзя наказывать больного ребёнка;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если хотите похвалить, то хвалите за его труды (за поделку, вымытую посуду и т.д.);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заранее предупреждайте ребёнка о ваших намерениях («Мне бы хотелось, чтобы завтра вечером …»);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предоставьте ребёнку возможность чувствовать себя нужным в </a:t>
            </a:r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семье</a:t>
            </a:r>
            <a:r>
              <a:rPr lang="ru-RU" sz="1400" b="1" dirty="0"/>
              <a:t>, ответственным за какое-то семейное дело;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никогда не торопите ребёнка, дайте ему возможность жить </a:t>
            </a:r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в </a:t>
            </a:r>
            <a:r>
              <a:rPr lang="ru-RU" sz="1400" b="1" dirty="0"/>
              <a:t>собственном ритме;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будьте последовательны в своих требованиях.</a:t>
            </a:r>
          </a:p>
        </p:txBody>
      </p:sp>
      <p:pic>
        <p:nvPicPr>
          <p:cNvPr id="8196" name="Picture 4" descr="https://foxy-fit.ru/wp-content/uploads/2020/07/0b924b3656fbafc2e4917537a3fbbbf0-1536x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12" y="4941168"/>
            <a:ext cx="2952328" cy="16606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9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ollady.ru/pic/0004/043/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69674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</a:t>
            </a:r>
            <a:endParaRPr lang="ru-RU" sz="1800" dirty="0" smtClean="0"/>
          </a:p>
          <a:p>
            <a:pPr marL="0" indent="0">
              <a:buNone/>
            </a:pPr>
            <a:r>
              <a:rPr lang="ru-RU" sz="1500" dirty="0" smtClean="0"/>
              <a:t>               </a:t>
            </a:r>
            <a:endParaRPr lang="ru-RU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2696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Уважаемые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родители, помните!!!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b="1" dirty="0"/>
              <a:t>Успешное формирование личности ребёнка, его полноценное развитие зависят от различных факторов, но влияние семьи на человека любого возраста несравнимо по своему значению, ни с чем другим. </a:t>
            </a:r>
            <a:endParaRPr lang="ru-RU" b="1" dirty="0" smtClean="0"/>
          </a:p>
          <a:p>
            <a:pPr algn="just"/>
            <a:r>
              <a:rPr lang="ru-RU" b="1" dirty="0" smtClean="0"/>
              <a:t>Дети</a:t>
            </a:r>
            <a:r>
              <a:rPr lang="ru-RU" b="1" dirty="0"/>
              <a:t>, растущие в атмосфере любви и понимания, имеют меньше проблем, связанных со здоровьем, трудностей с обучением в школе, общением со сверстниками, и, наоборот, как правило, нарушение детско-родительских отношений ведёт к формированию различных психологических проблем и комплексов.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095655" cy="2728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10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1180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"Детство без обид и жестокости"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– наше будущее. Если мы не хотим иметь жестокое будущее, мы обязаны противостоять жестокости и насилию в настоящем. Т.Голикова</dc:title>
  <dc:creator>localadmin</dc:creator>
  <cp:lastModifiedBy>localadmin</cp:lastModifiedBy>
  <cp:revision>7</cp:revision>
  <dcterms:created xsi:type="dcterms:W3CDTF">2021-05-17T07:21:14Z</dcterms:created>
  <dcterms:modified xsi:type="dcterms:W3CDTF">2021-05-17T08:24:28Z</dcterms:modified>
</cp:coreProperties>
</file>